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Open Sans SemiBold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D5A084-C2E8-47BF-BF7A-DDB525510BC7}">
  <a:tblStyle styleId="{1DD5A084-C2E8-47BF-BF7A-DDB525510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pen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Open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591da0401_4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2591da040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59a699098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59a6990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5c15505cb_3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5c15505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591da0389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591da03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591da0401_3_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591da0401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91da0401_11_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91da0401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5a1a70eec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5a1a70e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5a1a70eec_0_3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5a1a70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5c15505cb_3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5c15505c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59a699098_0_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59a69909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59a699098_0_1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59a69909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5c15505cb_1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5c15505c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59a699098_0_1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59a69909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59a699098_0_1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59a69909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5c15505cb_1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5c15505c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591da0401_11_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591da0401_1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59a699098_0_1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59a69909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59a699098_0_1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59a69909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5c15505cb_3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5c15505c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c15505cb_1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c15505c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59a699098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59a6990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c15505cb_1_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c15505c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91da0401_4_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91da040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59a699098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59a699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1" y="744581"/>
            <a:ext cx="7082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937" y="4594772"/>
            <a:ext cx="1253287" cy="3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Blue - Flipp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" name="Google Shape;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937" y="4594772"/>
            <a:ext cx="1253287" cy="3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1852275"/>
            <a:ext cx="665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90250" y="366188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hasCustomPrompt="1" type="title"/>
          </p:nvPr>
        </p:nvSpPr>
        <p:spPr>
          <a:xfrm>
            <a:off x="311700" y="285027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03362"/>
              </a:buClr>
              <a:buSzPts val="12000"/>
              <a:buNone/>
              <a:defRPr sz="12000">
                <a:solidFill>
                  <a:srgbClr val="10336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2331127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6695" y="4528969"/>
            <a:ext cx="1340644" cy="4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SemiBold"/>
              <a:buNone/>
              <a:defRPr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7" Type="http://schemas.openxmlformats.org/officeDocument/2006/relationships/image" Target="../media/image34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researchgate.net/publication/337815177_Influence_of_the_educational_level_on_the_spreading_of_Fake_News_regarding_the_energy_field_in_the_online_environmen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75" y="87925"/>
            <a:ext cx="4750074" cy="20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1380" t="11000"/>
          <a:stretch/>
        </p:blipFill>
        <p:spPr>
          <a:xfrm>
            <a:off x="1892475" y="4126525"/>
            <a:ext cx="4750074" cy="92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475" y="2136181"/>
            <a:ext cx="4750074" cy="203291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1886450" y="87925"/>
            <a:ext cx="4830600" cy="4967700"/>
          </a:xfrm>
          <a:prstGeom prst="rect">
            <a:avLst/>
          </a:prstGeom>
          <a:noFill/>
          <a:ln cap="flat" cmpd="sng" w="19050">
            <a:solidFill>
              <a:srgbClr val="F9CE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450" y="1711500"/>
            <a:ext cx="928975" cy="9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6589488" y="2571750"/>
            <a:ext cx="16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Suspicious news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Twitter User Activities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5" y="1160850"/>
            <a:ext cx="3826700" cy="3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4467325" y="1624750"/>
            <a:ext cx="429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olitically-related real news tweets </a:t>
            </a:r>
            <a:r>
              <a:rPr lang="en" sz="1200">
                <a:solidFill>
                  <a:schemeClr val="accent2"/>
                </a:solidFill>
                <a:highlight>
                  <a:srgbClr val="FF9900"/>
                </a:highlight>
                <a:latin typeface="Georgia"/>
                <a:ea typeface="Georgia"/>
                <a:cs typeface="Georgia"/>
                <a:sym typeface="Georgia"/>
              </a:rPr>
              <a:t>(orange)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received more replies than that of fake news tweets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Fake news tweets </a:t>
            </a:r>
            <a:r>
              <a:rPr lang="en" sz="1200">
                <a:solidFill>
                  <a:schemeClr val="lt1"/>
                </a:solidFill>
                <a:highlight>
                  <a:srgbClr val="3D85C6"/>
                </a:highlight>
                <a:latin typeface="Georgia"/>
                <a:ea typeface="Georgia"/>
                <a:cs typeface="Georgia"/>
                <a:sym typeface="Georgia"/>
              </a:rPr>
              <a:t>(blue)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received more likes and retweets than replies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study shows that the behaviors of likes and retweets are more emotional while replies are more rational, indicates that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real news tweets received more rational user interaction, while fake news tweets has more emotionally user interaction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375" y="1571625"/>
            <a:ext cx="641950" cy="429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8" name="Google Shape;148;p22"/>
          <p:cNvCxnSpPr/>
          <p:nvPr/>
        </p:nvCxnSpPr>
        <p:spPr>
          <a:xfrm>
            <a:off x="529200" y="1615475"/>
            <a:ext cx="0" cy="29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" name="Google Shape;149;p22"/>
          <p:cNvSpPr txBox="1"/>
          <p:nvPr/>
        </p:nvSpPr>
        <p:spPr>
          <a:xfrm>
            <a:off x="53775" y="1122875"/>
            <a:ext cx="101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eorgia"/>
                <a:ea typeface="Georgia"/>
                <a:cs typeface="Georgia"/>
                <a:sym typeface="Georgia"/>
              </a:rPr>
              <a:t>More ‘Retweet’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 flipH="1">
            <a:off x="523825" y="4540025"/>
            <a:ext cx="35334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1" name="Google Shape;151;p22"/>
          <p:cNvSpPr txBox="1"/>
          <p:nvPr/>
        </p:nvSpPr>
        <p:spPr>
          <a:xfrm>
            <a:off x="3272600" y="4534575"/>
            <a:ext cx="101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eorgia"/>
                <a:ea typeface="Georgia"/>
                <a:cs typeface="Georgia"/>
                <a:sym typeface="Georgia"/>
              </a:rPr>
              <a:t>More ‘Like’ Less ‘Reply’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1852275"/>
            <a:ext cx="665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Models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fastText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00" y="1108734"/>
            <a:ext cx="789113" cy="181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2050525" y="977606"/>
            <a:ext cx="546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fastText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is an open-source library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developed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by Facebook AI for learning of word embeddings and text classification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557725" y="1042175"/>
            <a:ext cx="1067100" cy="355800"/>
          </a:xfrm>
          <a:prstGeom prst="rect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540150" y="1607372"/>
            <a:ext cx="80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It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is an extension of the </a:t>
            </a:r>
            <a:r>
              <a:rPr b="1"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 b="1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8" l="0" r="0" t="12868"/>
          <a:stretch/>
        </p:blipFill>
        <p:spPr>
          <a:xfrm>
            <a:off x="5022625" y="4225258"/>
            <a:ext cx="1767400" cy="22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877" y="2785219"/>
            <a:ext cx="1485113" cy="522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4"/>
          <p:cNvGrpSpPr/>
          <p:nvPr/>
        </p:nvGrpSpPr>
        <p:grpSpPr>
          <a:xfrm>
            <a:off x="605125" y="2308763"/>
            <a:ext cx="2489700" cy="2362313"/>
            <a:chOff x="605125" y="2925950"/>
            <a:chExt cx="2489700" cy="3149751"/>
          </a:xfrm>
        </p:grpSpPr>
        <p:pic>
          <p:nvPicPr>
            <p:cNvPr id="169" name="Google Shape;169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2000" y="2925950"/>
              <a:ext cx="2235951" cy="3149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4"/>
            <p:cNvSpPr/>
            <p:nvPr/>
          </p:nvSpPr>
          <p:spPr>
            <a:xfrm>
              <a:off x="605125" y="2925975"/>
              <a:ext cx="2489700" cy="3149700"/>
            </a:xfrm>
            <a:prstGeom prst="rect">
              <a:avLst/>
            </a:prstGeom>
            <a:noFill/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4"/>
          <p:cNvSpPr txBox="1"/>
          <p:nvPr/>
        </p:nvSpPr>
        <p:spPr>
          <a:xfrm>
            <a:off x="3524500" y="2400300"/>
            <a:ext cx="50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The function to maximize is the log likelihood:</a:t>
            </a:r>
            <a:endParaRPr b="1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2" name="Google Shape;172;p24"/>
          <p:cNvCxnSpPr/>
          <p:nvPr/>
        </p:nvCxnSpPr>
        <p:spPr>
          <a:xfrm>
            <a:off x="473125" y="2063888"/>
            <a:ext cx="80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3" name="Google Shape;173;p24"/>
          <p:cNvGrpSpPr/>
          <p:nvPr/>
        </p:nvGrpSpPr>
        <p:grpSpPr>
          <a:xfrm>
            <a:off x="4326307" y="1954137"/>
            <a:ext cx="245538" cy="240338"/>
            <a:chOff x="4270750" y="4117475"/>
            <a:chExt cx="301200" cy="320450"/>
          </a:xfrm>
        </p:grpSpPr>
        <p:sp>
          <p:nvSpPr>
            <p:cNvPr id="174" name="Google Shape;174;p24"/>
            <p:cNvSpPr/>
            <p:nvPr/>
          </p:nvSpPr>
          <p:spPr>
            <a:xfrm>
              <a:off x="4270750" y="4143625"/>
              <a:ext cx="301200" cy="294300"/>
            </a:xfrm>
            <a:prstGeom prst="ellipse">
              <a:avLst/>
            </a:prstGeom>
            <a:solidFill>
              <a:srgbClr val="10336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 rot="-8100000">
              <a:off x="4317429" y="4160187"/>
              <a:ext cx="198131" cy="186676"/>
            </a:xfrm>
            <a:prstGeom prst="halfFrame">
              <a:avLst>
                <a:gd fmla="val 17474" name="adj1"/>
                <a:gd fmla="val 17410" name="adj2"/>
              </a:avLst>
            </a:prstGeom>
            <a:solidFill>
              <a:schemeClr val="lt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4"/>
          <p:cNvSpPr txBox="1"/>
          <p:nvPr/>
        </p:nvSpPr>
        <p:spPr>
          <a:xfrm>
            <a:off x="3524500" y="3602006"/>
            <a:ext cx="50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score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between vectors (to maximize if they are in the same context) is:</a:t>
            </a:r>
            <a:endParaRPr b="1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fastText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311700" y="996656"/>
            <a:ext cx="71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The difference with a traditional skip-gram model is that it takes into account internal words structure: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94" y="1486256"/>
            <a:ext cx="2868548" cy="3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413" y="1504360"/>
            <a:ext cx="984825" cy="27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23" y="2291212"/>
            <a:ext cx="1771329" cy="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387900" y="1975688"/>
            <a:ext cx="7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The scoring function becomes: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387900" y="3221269"/>
            <a:ext cx="82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It gives us word vectors of dimension 300 after being trained on Wikipedia data.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87900" y="3966544"/>
            <a:ext cx="82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For each article all the word embeddings are averaged and then a softmax function is used for the classification with the 300 features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473125" y="3045469"/>
            <a:ext cx="80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473125" y="3749006"/>
            <a:ext cx="80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" name="Google Shape;191;p25"/>
          <p:cNvGrpSpPr/>
          <p:nvPr/>
        </p:nvGrpSpPr>
        <p:grpSpPr>
          <a:xfrm>
            <a:off x="4326663" y="2935541"/>
            <a:ext cx="245538" cy="240338"/>
            <a:chOff x="4270750" y="4117475"/>
            <a:chExt cx="301200" cy="320450"/>
          </a:xfrm>
        </p:grpSpPr>
        <p:sp>
          <p:nvSpPr>
            <p:cNvPr id="192" name="Google Shape;192;p25"/>
            <p:cNvSpPr/>
            <p:nvPr/>
          </p:nvSpPr>
          <p:spPr>
            <a:xfrm>
              <a:off x="4270750" y="4143625"/>
              <a:ext cx="301200" cy="294300"/>
            </a:xfrm>
            <a:prstGeom prst="ellipse">
              <a:avLst/>
            </a:prstGeom>
            <a:solidFill>
              <a:srgbClr val="10336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 rot="-8100000">
              <a:off x="4317429" y="4160187"/>
              <a:ext cx="198131" cy="186676"/>
            </a:xfrm>
            <a:prstGeom prst="halfFrame">
              <a:avLst>
                <a:gd fmla="val 17474" name="adj1"/>
                <a:gd fmla="val 17410" name="adj2"/>
              </a:avLst>
            </a:prstGeom>
            <a:solidFill>
              <a:schemeClr val="lt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5"/>
          <p:cNvGrpSpPr/>
          <p:nvPr/>
        </p:nvGrpSpPr>
        <p:grpSpPr>
          <a:xfrm>
            <a:off x="4326663" y="3635241"/>
            <a:ext cx="245538" cy="240338"/>
            <a:chOff x="4270750" y="4117475"/>
            <a:chExt cx="301200" cy="320450"/>
          </a:xfrm>
        </p:grpSpPr>
        <p:sp>
          <p:nvSpPr>
            <p:cNvPr id="195" name="Google Shape;195;p25"/>
            <p:cNvSpPr/>
            <p:nvPr/>
          </p:nvSpPr>
          <p:spPr>
            <a:xfrm>
              <a:off x="4270750" y="4143625"/>
              <a:ext cx="301200" cy="294300"/>
            </a:xfrm>
            <a:prstGeom prst="ellipse">
              <a:avLst/>
            </a:prstGeom>
            <a:solidFill>
              <a:srgbClr val="10336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-8100000">
              <a:off x="4317429" y="4160187"/>
              <a:ext cx="198131" cy="186676"/>
            </a:xfrm>
            <a:prstGeom prst="halfFrame">
              <a:avLst>
                <a:gd fmla="val 17474" name="adj1"/>
                <a:gd fmla="val 17410" name="adj2"/>
              </a:avLst>
            </a:prstGeom>
            <a:solidFill>
              <a:schemeClr val="lt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fastText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370150" y="2571750"/>
            <a:ext cx="71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The model is performing very well:</a:t>
            </a:r>
            <a:endParaRPr sz="16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950" y="2895075"/>
            <a:ext cx="1585594" cy="12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370150" y="4449169"/>
            <a:ext cx="71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And only takes a </a:t>
            </a:r>
            <a:r>
              <a:rPr b="1"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few seconds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to run !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 b="0" l="0" r="0" t="65537"/>
          <a:stretch/>
        </p:blipFill>
        <p:spPr>
          <a:xfrm>
            <a:off x="370150" y="1197662"/>
            <a:ext cx="6918075" cy="11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3918375" y="1557788"/>
            <a:ext cx="2884500" cy="197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218800" y="1609088"/>
            <a:ext cx="1658700" cy="197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ord2vec + LogReg +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XGBoost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315721" y="2601619"/>
            <a:ext cx="1455000" cy="8718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News body, </a:t>
            </a:r>
            <a:r>
              <a:rPr lang="en" sz="13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News body,</a:t>
            </a:r>
            <a:endParaRPr sz="13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News body.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315721" y="2002988"/>
            <a:ext cx="1455000" cy="4353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News title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475776" y="1655953"/>
            <a:ext cx="113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News article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2047013" y="1901391"/>
            <a:ext cx="1753200" cy="6387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Word2vec (Gensim)</a:t>
            </a:r>
            <a:endParaRPr b="1"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Trained on FakeNewsNet titles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4076525" y="1901391"/>
            <a:ext cx="1556400" cy="6387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4153775" y="1912803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0.3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0.7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9" name="Google Shape;219;p27"/>
          <p:cNvCxnSpPr/>
          <p:nvPr/>
        </p:nvCxnSpPr>
        <p:spPr>
          <a:xfrm>
            <a:off x="4492825" y="201479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7"/>
          <p:cNvCxnSpPr/>
          <p:nvPr/>
        </p:nvCxnSpPr>
        <p:spPr>
          <a:xfrm>
            <a:off x="4248975" y="201479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7"/>
          <p:cNvCxnSpPr/>
          <p:nvPr/>
        </p:nvCxnSpPr>
        <p:spPr>
          <a:xfrm>
            <a:off x="4248975" y="201479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7"/>
          <p:cNvCxnSpPr/>
          <p:nvPr/>
        </p:nvCxnSpPr>
        <p:spPr>
          <a:xfrm>
            <a:off x="4248975" y="242654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7"/>
          <p:cNvCxnSpPr/>
          <p:nvPr/>
        </p:nvCxnSpPr>
        <p:spPr>
          <a:xfrm>
            <a:off x="4431325" y="242654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7"/>
          <p:cNvCxnSpPr/>
          <p:nvPr/>
        </p:nvCxnSpPr>
        <p:spPr>
          <a:xfrm>
            <a:off x="4426225" y="201479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7"/>
          <p:cNvSpPr txBox="1"/>
          <p:nvPr/>
        </p:nvSpPr>
        <p:spPr>
          <a:xfrm>
            <a:off x="4497750" y="1912803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0.4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-0.7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0.2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6" name="Google Shape;226;p27"/>
          <p:cNvCxnSpPr/>
          <p:nvPr/>
        </p:nvCxnSpPr>
        <p:spPr>
          <a:xfrm>
            <a:off x="4844225" y="201479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7"/>
          <p:cNvCxnSpPr/>
          <p:nvPr/>
        </p:nvCxnSpPr>
        <p:spPr>
          <a:xfrm>
            <a:off x="4600375" y="201479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7"/>
          <p:cNvCxnSpPr/>
          <p:nvPr/>
        </p:nvCxnSpPr>
        <p:spPr>
          <a:xfrm>
            <a:off x="4600375" y="201479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4600375" y="242654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4782725" y="242654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4777625" y="201479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7"/>
          <p:cNvSpPr txBox="1"/>
          <p:nvPr/>
        </p:nvSpPr>
        <p:spPr>
          <a:xfrm>
            <a:off x="5088063" y="1912953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0.2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-0.5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3" name="Google Shape;233;p27"/>
          <p:cNvCxnSpPr/>
          <p:nvPr/>
        </p:nvCxnSpPr>
        <p:spPr>
          <a:xfrm>
            <a:off x="5439475" y="201479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5195625" y="201479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7"/>
          <p:cNvCxnSpPr/>
          <p:nvPr/>
        </p:nvCxnSpPr>
        <p:spPr>
          <a:xfrm>
            <a:off x="5195625" y="201479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7"/>
          <p:cNvCxnSpPr/>
          <p:nvPr/>
        </p:nvCxnSpPr>
        <p:spPr>
          <a:xfrm>
            <a:off x="5195625" y="242654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7"/>
          <p:cNvCxnSpPr/>
          <p:nvPr/>
        </p:nvCxnSpPr>
        <p:spPr>
          <a:xfrm>
            <a:off x="5377975" y="242654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7"/>
          <p:cNvCxnSpPr/>
          <p:nvPr/>
        </p:nvCxnSpPr>
        <p:spPr>
          <a:xfrm>
            <a:off x="5372875" y="201479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7"/>
          <p:cNvSpPr txBox="1"/>
          <p:nvPr/>
        </p:nvSpPr>
        <p:spPr>
          <a:xfrm>
            <a:off x="4795375" y="2105241"/>
            <a:ext cx="4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03362"/>
                </a:solidFill>
              </a:rPr>
              <a:t>···</a:t>
            </a:r>
            <a:endParaRPr b="1" sz="800">
              <a:solidFill>
                <a:srgbClr val="103362"/>
              </a:solidFill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6132425" y="1901400"/>
            <a:ext cx="582300" cy="6387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6196475" y="1912938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0.2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-0.3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2" name="Google Shape;242;p27"/>
          <p:cNvCxnSpPr/>
          <p:nvPr/>
        </p:nvCxnSpPr>
        <p:spPr>
          <a:xfrm>
            <a:off x="6548725" y="2014800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7"/>
          <p:cNvCxnSpPr/>
          <p:nvPr/>
        </p:nvCxnSpPr>
        <p:spPr>
          <a:xfrm>
            <a:off x="6304875" y="2014800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6304875" y="2014800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7"/>
          <p:cNvCxnSpPr/>
          <p:nvPr/>
        </p:nvCxnSpPr>
        <p:spPr>
          <a:xfrm>
            <a:off x="6304875" y="2426550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6487225" y="2426550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>
            <a:off x="6482125" y="2014800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7"/>
          <p:cNvSpPr/>
          <p:nvPr/>
        </p:nvSpPr>
        <p:spPr>
          <a:xfrm>
            <a:off x="6981925" y="1901400"/>
            <a:ext cx="1194300" cy="6387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LogReg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Trained on titles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047013" y="2718159"/>
            <a:ext cx="1753200" cy="6387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Word2vec (Gensim)</a:t>
            </a:r>
            <a:endParaRPr b="1"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Trained on FakeNewsNet bodies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4076525" y="2718159"/>
            <a:ext cx="1556400" cy="6387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4153775" y="2729722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-0.7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-0.2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52" name="Google Shape;252;p27"/>
          <p:cNvCxnSpPr/>
          <p:nvPr/>
        </p:nvCxnSpPr>
        <p:spPr>
          <a:xfrm>
            <a:off x="4492825" y="283155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7"/>
          <p:cNvCxnSpPr/>
          <p:nvPr/>
        </p:nvCxnSpPr>
        <p:spPr>
          <a:xfrm>
            <a:off x="4248975" y="283155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7"/>
          <p:cNvCxnSpPr/>
          <p:nvPr/>
        </p:nvCxnSpPr>
        <p:spPr>
          <a:xfrm>
            <a:off x="4248975" y="283155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7"/>
          <p:cNvCxnSpPr/>
          <p:nvPr/>
        </p:nvCxnSpPr>
        <p:spPr>
          <a:xfrm>
            <a:off x="4248975" y="324330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7"/>
          <p:cNvCxnSpPr/>
          <p:nvPr/>
        </p:nvCxnSpPr>
        <p:spPr>
          <a:xfrm>
            <a:off x="4431325" y="324330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7"/>
          <p:cNvCxnSpPr/>
          <p:nvPr/>
        </p:nvCxnSpPr>
        <p:spPr>
          <a:xfrm>
            <a:off x="4426225" y="283155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7"/>
          <p:cNvSpPr txBox="1"/>
          <p:nvPr/>
        </p:nvSpPr>
        <p:spPr>
          <a:xfrm>
            <a:off x="4497750" y="2729547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0.3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0.4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59" name="Google Shape;259;p27"/>
          <p:cNvCxnSpPr/>
          <p:nvPr/>
        </p:nvCxnSpPr>
        <p:spPr>
          <a:xfrm>
            <a:off x="4844225" y="283155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7"/>
          <p:cNvCxnSpPr/>
          <p:nvPr/>
        </p:nvCxnSpPr>
        <p:spPr>
          <a:xfrm>
            <a:off x="4600375" y="283155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7"/>
          <p:cNvCxnSpPr/>
          <p:nvPr/>
        </p:nvCxnSpPr>
        <p:spPr>
          <a:xfrm>
            <a:off x="4600375" y="283155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4600375" y="324330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7"/>
          <p:cNvCxnSpPr/>
          <p:nvPr/>
        </p:nvCxnSpPr>
        <p:spPr>
          <a:xfrm>
            <a:off x="4782725" y="324330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7"/>
          <p:cNvCxnSpPr/>
          <p:nvPr/>
        </p:nvCxnSpPr>
        <p:spPr>
          <a:xfrm>
            <a:off x="4777625" y="283155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7"/>
          <p:cNvSpPr txBox="1"/>
          <p:nvPr/>
        </p:nvSpPr>
        <p:spPr>
          <a:xfrm>
            <a:off x="5088075" y="2729547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-0.8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-0.9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66" name="Google Shape;266;p27"/>
          <p:cNvCxnSpPr/>
          <p:nvPr/>
        </p:nvCxnSpPr>
        <p:spPr>
          <a:xfrm>
            <a:off x="5439475" y="283155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7"/>
          <p:cNvCxnSpPr/>
          <p:nvPr/>
        </p:nvCxnSpPr>
        <p:spPr>
          <a:xfrm>
            <a:off x="5195625" y="283155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7"/>
          <p:cNvCxnSpPr/>
          <p:nvPr/>
        </p:nvCxnSpPr>
        <p:spPr>
          <a:xfrm>
            <a:off x="5195625" y="283155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7"/>
          <p:cNvCxnSpPr/>
          <p:nvPr/>
        </p:nvCxnSpPr>
        <p:spPr>
          <a:xfrm>
            <a:off x="5195625" y="324330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7"/>
          <p:cNvCxnSpPr/>
          <p:nvPr/>
        </p:nvCxnSpPr>
        <p:spPr>
          <a:xfrm>
            <a:off x="5377975" y="324330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5372875" y="283155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7"/>
          <p:cNvSpPr txBox="1"/>
          <p:nvPr/>
        </p:nvSpPr>
        <p:spPr>
          <a:xfrm>
            <a:off x="4795375" y="2922009"/>
            <a:ext cx="4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103362"/>
                </a:solidFill>
              </a:rPr>
              <a:t>···</a:t>
            </a:r>
            <a:endParaRPr b="1" sz="800">
              <a:solidFill>
                <a:srgbClr val="103362"/>
              </a:solidFill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132425" y="2718169"/>
            <a:ext cx="582300" cy="6387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6196475" y="2729731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0.2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0.5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0.2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75" name="Google Shape;275;p27"/>
          <p:cNvCxnSpPr/>
          <p:nvPr/>
        </p:nvCxnSpPr>
        <p:spPr>
          <a:xfrm>
            <a:off x="6548725" y="283156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/>
          <p:nvPr/>
        </p:nvCxnSpPr>
        <p:spPr>
          <a:xfrm>
            <a:off x="6304875" y="2831569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>
            <a:off x="6304875" y="283156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7"/>
          <p:cNvCxnSpPr/>
          <p:nvPr/>
        </p:nvCxnSpPr>
        <p:spPr>
          <a:xfrm>
            <a:off x="6304875" y="324331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7"/>
          <p:cNvCxnSpPr/>
          <p:nvPr/>
        </p:nvCxnSpPr>
        <p:spPr>
          <a:xfrm>
            <a:off x="6487225" y="324331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7"/>
          <p:cNvCxnSpPr/>
          <p:nvPr/>
        </p:nvCxnSpPr>
        <p:spPr>
          <a:xfrm>
            <a:off x="6482125" y="2831569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7"/>
          <p:cNvSpPr/>
          <p:nvPr/>
        </p:nvSpPr>
        <p:spPr>
          <a:xfrm>
            <a:off x="6981925" y="2718169"/>
            <a:ext cx="1194300" cy="6387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LogReg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Trained on bodies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82" name="Google Shape;282;p27"/>
          <p:cNvCxnSpPr>
            <a:stCxn id="214" idx="3"/>
            <a:endCxn id="216" idx="1"/>
          </p:cNvCxnSpPr>
          <p:nvPr/>
        </p:nvCxnSpPr>
        <p:spPr>
          <a:xfrm>
            <a:off x="1770721" y="2220638"/>
            <a:ext cx="276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7"/>
          <p:cNvCxnSpPr>
            <a:stCxn id="216" idx="3"/>
            <a:endCxn id="217" idx="1"/>
          </p:cNvCxnSpPr>
          <p:nvPr/>
        </p:nvCxnSpPr>
        <p:spPr>
          <a:xfrm>
            <a:off x="3800213" y="2220741"/>
            <a:ext cx="276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7"/>
          <p:cNvCxnSpPr>
            <a:stCxn id="217" idx="3"/>
            <a:endCxn id="240" idx="1"/>
          </p:cNvCxnSpPr>
          <p:nvPr/>
        </p:nvCxnSpPr>
        <p:spPr>
          <a:xfrm>
            <a:off x="5632925" y="2220741"/>
            <a:ext cx="4995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7"/>
          <p:cNvCxnSpPr>
            <a:stCxn id="240" idx="3"/>
            <a:endCxn id="248" idx="1"/>
          </p:cNvCxnSpPr>
          <p:nvPr/>
        </p:nvCxnSpPr>
        <p:spPr>
          <a:xfrm>
            <a:off x="6714725" y="2220750"/>
            <a:ext cx="267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7"/>
          <p:cNvCxnSpPr>
            <a:stCxn id="213" idx="3"/>
            <a:endCxn id="249" idx="1"/>
          </p:cNvCxnSpPr>
          <p:nvPr/>
        </p:nvCxnSpPr>
        <p:spPr>
          <a:xfrm>
            <a:off x="1770721" y="3037519"/>
            <a:ext cx="276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7"/>
          <p:cNvCxnSpPr>
            <a:stCxn id="249" idx="3"/>
            <a:endCxn id="250" idx="1"/>
          </p:cNvCxnSpPr>
          <p:nvPr/>
        </p:nvCxnSpPr>
        <p:spPr>
          <a:xfrm>
            <a:off x="3800213" y="3037509"/>
            <a:ext cx="276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7"/>
          <p:cNvCxnSpPr>
            <a:stCxn id="250" idx="3"/>
            <a:endCxn id="273" idx="1"/>
          </p:cNvCxnSpPr>
          <p:nvPr/>
        </p:nvCxnSpPr>
        <p:spPr>
          <a:xfrm>
            <a:off x="5632925" y="3037509"/>
            <a:ext cx="4995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7"/>
          <p:cNvCxnSpPr>
            <a:stCxn id="273" idx="3"/>
            <a:endCxn id="281" idx="1"/>
          </p:cNvCxnSpPr>
          <p:nvPr/>
        </p:nvCxnSpPr>
        <p:spPr>
          <a:xfrm>
            <a:off x="6714725" y="3037519"/>
            <a:ext cx="267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27"/>
          <p:cNvSpPr txBox="1"/>
          <p:nvPr/>
        </p:nvSpPr>
        <p:spPr>
          <a:xfrm>
            <a:off x="5588625" y="1966763"/>
            <a:ext cx="66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Mean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5588625" y="2783531"/>
            <a:ext cx="66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Mean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8167450" y="2076328"/>
            <a:ext cx="4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3362"/>
                </a:solidFill>
              </a:rPr>
              <a:t>···</a:t>
            </a:r>
            <a:endParaRPr b="1" sz="1300">
              <a:solidFill>
                <a:srgbClr val="103362"/>
              </a:solidFill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8167450" y="2893097"/>
            <a:ext cx="4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3362"/>
                </a:solidFill>
              </a:rPr>
              <a:t>···</a:t>
            </a:r>
            <a:endParaRPr b="1" sz="1300">
              <a:solidFill>
                <a:srgbClr val="103362"/>
              </a:solidFill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4714875" y="1529688"/>
            <a:ext cx="135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eorgia"/>
                <a:ea typeface="Georgia"/>
                <a:cs typeface="Georgia"/>
                <a:sym typeface="Georgia"/>
              </a:rPr>
              <a:t>Doc2Vec alike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ord2vec + LogReg + XGBoost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817775" y="1101713"/>
            <a:ext cx="582300" cy="6387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882675" y="1113125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0.3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0.7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2" name="Google Shape;302;p28"/>
          <p:cNvCxnSpPr/>
          <p:nvPr/>
        </p:nvCxnSpPr>
        <p:spPr>
          <a:xfrm>
            <a:off x="1234075" y="1215113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8"/>
          <p:cNvCxnSpPr/>
          <p:nvPr/>
        </p:nvCxnSpPr>
        <p:spPr>
          <a:xfrm>
            <a:off x="990225" y="1215113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8"/>
          <p:cNvCxnSpPr/>
          <p:nvPr/>
        </p:nvCxnSpPr>
        <p:spPr>
          <a:xfrm>
            <a:off x="990225" y="1215113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8"/>
          <p:cNvCxnSpPr/>
          <p:nvPr/>
        </p:nvCxnSpPr>
        <p:spPr>
          <a:xfrm>
            <a:off x="990225" y="1626863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8"/>
          <p:cNvCxnSpPr/>
          <p:nvPr/>
        </p:nvCxnSpPr>
        <p:spPr>
          <a:xfrm>
            <a:off x="1172575" y="1626863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1167475" y="1215113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8"/>
          <p:cNvSpPr/>
          <p:nvPr/>
        </p:nvSpPr>
        <p:spPr>
          <a:xfrm>
            <a:off x="1667275" y="1101713"/>
            <a:ext cx="1194300" cy="6387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LogReg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Trained on titles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817775" y="1918481"/>
            <a:ext cx="582300" cy="6387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 txBox="1"/>
          <p:nvPr/>
        </p:nvSpPr>
        <p:spPr>
          <a:xfrm>
            <a:off x="882675" y="1915781"/>
            <a:ext cx="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0.3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0.7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⋮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-0.1</a:t>
            </a:r>
            <a:endParaRPr sz="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1" name="Google Shape;311;p28"/>
          <p:cNvCxnSpPr/>
          <p:nvPr/>
        </p:nvCxnSpPr>
        <p:spPr>
          <a:xfrm>
            <a:off x="1234075" y="203188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8"/>
          <p:cNvCxnSpPr/>
          <p:nvPr/>
        </p:nvCxnSpPr>
        <p:spPr>
          <a:xfrm>
            <a:off x="990225" y="2031881"/>
            <a:ext cx="5100" cy="411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990225" y="203188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990225" y="244363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1172575" y="244363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1167475" y="2031881"/>
            <a:ext cx="666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8"/>
          <p:cNvSpPr/>
          <p:nvPr/>
        </p:nvSpPr>
        <p:spPr>
          <a:xfrm>
            <a:off x="1667275" y="1918481"/>
            <a:ext cx="1194300" cy="6387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LogReg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Trained on bodies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8" name="Google Shape;318;p28"/>
          <p:cNvCxnSpPr>
            <a:stCxn id="300" idx="3"/>
            <a:endCxn id="308" idx="1"/>
          </p:cNvCxnSpPr>
          <p:nvPr/>
        </p:nvCxnSpPr>
        <p:spPr>
          <a:xfrm>
            <a:off x="1400075" y="1421063"/>
            <a:ext cx="267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8"/>
          <p:cNvCxnSpPr>
            <a:stCxn id="309" idx="3"/>
            <a:endCxn id="317" idx="1"/>
          </p:cNvCxnSpPr>
          <p:nvPr/>
        </p:nvCxnSpPr>
        <p:spPr>
          <a:xfrm>
            <a:off x="1400075" y="2237831"/>
            <a:ext cx="267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28"/>
          <p:cNvSpPr txBox="1"/>
          <p:nvPr/>
        </p:nvSpPr>
        <p:spPr>
          <a:xfrm>
            <a:off x="365275" y="1276641"/>
            <a:ext cx="4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3362"/>
                </a:solidFill>
              </a:rPr>
              <a:t>···</a:t>
            </a:r>
            <a:endParaRPr b="1" sz="1300">
              <a:solidFill>
                <a:srgbClr val="103362"/>
              </a:solidFill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365275" y="2093409"/>
            <a:ext cx="4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3362"/>
                </a:solidFill>
              </a:rPr>
              <a:t>···</a:t>
            </a:r>
            <a:endParaRPr b="1" sz="1300">
              <a:solidFill>
                <a:srgbClr val="103362"/>
              </a:solidFill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234075" y="2706750"/>
            <a:ext cx="1658700" cy="197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491051" y="2677416"/>
            <a:ext cx="113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Structured data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341650" y="3167213"/>
            <a:ext cx="1434000" cy="7041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# Tweets </a:t>
            </a:r>
            <a:endParaRPr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# Retweets</a:t>
            </a:r>
            <a:endParaRPr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# Replies</a:t>
            </a:r>
            <a:endParaRPr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# Likes</a:t>
            </a:r>
            <a:endParaRPr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1341650" y="3960956"/>
            <a:ext cx="1434000" cy="5079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News source</a:t>
            </a:r>
            <a:endParaRPr sz="13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3866275" y="1983844"/>
            <a:ext cx="1194300" cy="603600"/>
          </a:xfrm>
          <a:prstGeom prst="rect">
            <a:avLst/>
          </a:prstGeom>
          <a:solidFill>
            <a:srgbClr val="103362">
              <a:alpha val="21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XGBoost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2000 trees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7" name="Google Shape;327;p28"/>
          <p:cNvCxnSpPr>
            <a:stCxn id="317" idx="3"/>
            <a:endCxn id="326" idx="1"/>
          </p:cNvCxnSpPr>
          <p:nvPr/>
        </p:nvCxnSpPr>
        <p:spPr>
          <a:xfrm>
            <a:off x="2861575" y="2237831"/>
            <a:ext cx="1004700" cy="477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28"/>
          <p:cNvCxnSpPr>
            <a:stCxn id="308" idx="3"/>
            <a:endCxn id="326" idx="1"/>
          </p:cNvCxnSpPr>
          <p:nvPr/>
        </p:nvCxnSpPr>
        <p:spPr>
          <a:xfrm>
            <a:off x="2861575" y="1421063"/>
            <a:ext cx="1004700" cy="864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8"/>
          <p:cNvCxnSpPr>
            <a:stCxn id="324" idx="3"/>
            <a:endCxn id="326" idx="1"/>
          </p:cNvCxnSpPr>
          <p:nvPr/>
        </p:nvCxnSpPr>
        <p:spPr>
          <a:xfrm flipH="1" rot="10800000">
            <a:off x="2775650" y="2285663"/>
            <a:ext cx="1090500" cy="12336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8"/>
          <p:cNvCxnSpPr>
            <a:stCxn id="325" idx="3"/>
            <a:endCxn id="326" idx="1"/>
          </p:cNvCxnSpPr>
          <p:nvPr/>
        </p:nvCxnSpPr>
        <p:spPr>
          <a:xfrm flipH="1" rot="10800000">
            <a:off x="2775650" y="2285606"/>
            <a:ext cx="1090500" cy="192930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8"/>
          <p:cNvCxnSpPr/>
          <p:nvPr/>
        </p:nvCxnSpPr>
        <p:spPr>
          <a:xfrm>
            <a:off x="5060575" y="2285569"/>
            <a:ext cx="267300" cy="0"/>
          </a:xfrm>
          <a:prstGeom prst="straightConnector1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8"/>
          <p:cNvSpPr/>
          <p:nvPr/>
        </p:nvSpPr>
        <p:spPr>
          <a:xfrm>
            <a:off x="5327725" y="2031656"/>
            <a:ext cx="1135200" cy="5079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Real/Fake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748" y="3020023"/>
            <a:ext cx="1180765" cy="114620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4572000" y="2676563"/>
            <a:ext cx="39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Great performance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4543225" y="4186369"/>
            <a:ext cx="39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With a long training time (2 word2vec models, XGBoost model…)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311700" y="1852275"/>
            <a:ext cx="665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Impact &amp; Conclusion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311700" y="292625"/>
            <a:ext cx="749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Trade Off Between Freedom of Speech and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Control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Fake News 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96250"/>
            <a:ext cx="8361298" cy="302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/>
        </p:nvSpPr>
        <p:spPr>
          <a:xfrm>
            <a:off x="571775" y="4285500"/>
            <a:ext cx="81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Threshold probability ↑,  less fake news will be flagged ( ↓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False Positive)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, more ‘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Freedom of Speech’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and vice versa.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311700" y="292625"/>
            <a:ext cx="79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Business Consideration When Launching Fake News Filter </a:t>
            </a:r>
            <a:endParaRPr sz="2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274000"/>
            <a:ext cx="6150201" cy="38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38" y="856888"/>
            <a:ext cx="6496400" cy="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 rot="10800000">
            <a:off x="3848938" y="1359363"/>
            <a:ext cx="1405200" cy="218400"/>
          </a:xfrm>
          <a:prstGeom prst="triangle">
            <a:avLst>
              <a:gd fmla="val 50000" name="adj"/>
            </a:avLst>
          </a:prstGeom>
          <a:solidFill>
            <a:srgbClr val="F9B517">
              <a:alpha val="567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52954" l="0" r="0" t="0"/>
          <a:stretch/>
        </p:blipFill>
        <p:spPr>
          <a:xfrm>
            <a:off x="1139613" y="1648288"/>
            <a:ext cx="6864777" cy="1280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892213" y="2696388"/>
            <a:ext cx="3833700" cy="2184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 rot="10800000">
            <a:off x="3848938" y="3458188"/>
            <a:ext cx="1405200" cy="218400"/>
          </a:xfrm>
          <a:prstGeom prst="triangle">
            <a:avLst>
              <a:gd fmla="val 50000" name="adj"/>
            </a:avLst>
          </a:prstGeom>
          <a:solidFill>
            <a:srgbClr val="F9B517">
              <a:alpha val="567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44059" l="823" r="0" t="27368"/>
          <a:stretch/>
        </p:blipFill>
        <p:spPr>
          <a:xfrm>
            <a:off x="1183839" y="2921536"/>
            <a:ext cx="6821422" cy="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145325" y="3881013"/>
            <a:ext cx="6812400" cy="405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is Fake news!</a:t>
            </a:r>
            <a:endParaRPr b="1"/>
          </a:p>
        </p:txBody>
      </p:sp>
      <p:sp>
        <p:nvSpPr>
          <p:cNvPr id="75" name="Google Shape;75;p14"/>
          <p:cNvSpPr txBox="1"/>
          <p:nvPr/>
        </p:nvSpPr>
        <p:spPr>
          <a:xfrm>
            <a:off x="2247938" y="532900"/>
            <a:ext cx="46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Copy the URL of the Article: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368825"/>
            <a:ext cx="79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r>
              <a:rPr lang="en" sz="2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454925" y="948575"/>
            <a:ext cx="7056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Recommended model for fake news detection on social media: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only news title and content, user behavior and activity on social media also provide useful information to identify fake news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When launching fake news filter, trade off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between Freedom of Speech and control fake news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will have impact on user experience on the platform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60" name="Google Shape;360;p32"/>
          <p:cNvGraphicFramePr/>
          <p:nvPr/>
        </p:nvGraphicFramePr>
        <p:xfrm>
          <a:off x="495300" y="143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{1DD5A084-C2E8-47BF-BF7A-DDB525510BC7}</a:tableStyleId>
              </a:tblPr>
              <a:tblGrid>
                <a:gridCol w="2413000"/>
                <a:gridCol w="2413000"/>
                <a:gridCol w="2413000"/>
              </a:tblGrid>
              <a:tr h="39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Model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Performance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74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news titles and body, without user activity on social media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fastText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F1-score (news title): 0.628 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F1-score (news body): 0.646 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56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nalyze news titles, contents, and user activity on Twitter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word2vec + LogReg + XGBoost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F1-score: 0.788 (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↑22%-25%)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3307525" y="2377400"/>
            <a:ext cx="1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Appendix</a:t>
            </a:r>
            <a:endParaRPr sz="27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311700" y="368825"/>
            <a:ext cx="75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APPENDIX -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Word Occurrence in News Body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6055175" y="1627425"/>
            <a:ext cx="251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For the Politics-related news,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 the words are more diversified in the Real news than in the Fake news 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and also seem less evasive words than in Fake news.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6055100" y="3185850"/>
            <a:ext cx="251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For Gossips-related news, it is difficult to compare the different words as they seem to be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very close in meaning in both Fake and Real news.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45" y="941525"/>
            <a:ext cx="4416117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APPENDIX -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Models - fastText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00" y="1108734"/>
            <a:ext cx="789113" cy="18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>
            <a:off x="2050525" y="977606"/>
            <a:ext cx="546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fastText</a:t>
            </a:r>
            <a:r>
              <a:rPr lang="en" sz="15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is an open-source library developed by Facebook AI for learning of word embeddings and text classification</a:t>
            </a:r>
            <a:endParaRPr sz="15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557725" y="1042181"/>
            <a:ext cx="1313100" cy="355800"/>
          </a:xfrm>
          <a:prstGeom prst="rect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540150" y="1703484"/>
            <a:ext cx="806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It is an extension of the skipgram model:</a:t>
            </a:r>
            <a:endParaRPr sz="15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400" y="2672830"/>
            <a:ext cx="2242424" cy="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362" y="3756544"/>
            <a:ext cx="2093761" cy="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 rotWithShape="1">
          <a:blip r:embed="rId6">
            <a:alphaModFix/>
          </a:blip>
          <a:srcRect b="8" l="0" r="0" t="12868"/>
          <a:stretch/>
        </p:blipFill>
        <p:spPr>
          <a:xfrm>
            <a:off x="1014925" y="4353189"/>
            <a:ext cx="1767400" cy="22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1428" y="4353189"/>
            <a:ext cx="1502909" cy="22441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5"/>
          <p:cNvSpPr txBox="1"/>
          <p:nvPr/>
        </p:nvSpPr>
        <p:spPr>
          <a:xfrm>
            <a:off x="2275650" y="4155863"/>
            <a:ext cx="11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Trebuchet MS"/>
                <a:ea typeface="Trebuchet MS"/>
                <a:cs typeface="Trebuchet MS"/>
                <a:sym typeface="Trebuchet MS"/>
              </a:rPr>
              <a:t>with</a:t>
            </a:r>
            <a:endParaRPr sz="1200">
              <a:solidFill>
                <a:srgbClr val="10336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573225" y="2237016"/>
            <a:ext cx="26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Loss function for 1 word:</a:t>
            </a:r>
            <a:endParaRPr b="1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9" name="Google Shape;38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1275" y="1594891"/>
            <a:ext cx="1502906" cy="5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5"/>
          <p:cNvSpPr txBox="1"/>
          <p:nvPr/>
        </p:nvSpPr>
        <p:spPr>
          <a:xfrm>
            <a:off x="573225" y="3483834"/>
            <a:ext cx="26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Loss function for all words:</a:t>
            </a:r>
            <a:endParaRPr b="1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775" y="2256113"/>
            <a:ext cx="1676964" cy="236231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5621900" y="2256131"/>
            <a:ext cx="2489700" cy="2362200"/>
          </a:xfrm>
          <a:prstGeom prst="rect">
            <a:avLst/>
          </a:prstGeom>
          <a:noFill/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5"/>
          <p:cNvCxnSpPr/>
          <p:nvPr/>
        </p:nvCxnSpPr>
        <p:spPr>
          <a:xfrm flipH="1" rot="10800000">
            <a:off x="930325" y="3311569"/>
            <a:ext cx="4083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4" name="Google Shape;394;p35"/>
          <p:cNvGrpSpPr/>
          <p:nvPr/>
        </p:nvGrpSpPr>
        <p:grpSpPr>
          <a:xfrm>
            <a:off x="2782459" y="3172187"/>
            <a:ext cx="219484" cy="240338"/>
            <a:chOff x="4270750" y="4117475"/>
            <a:chExt cx="301200" cy="320450"/>
          </a:xfrm>
        </p:grpSpPr>
        <p:sp>
          <p:nvSpPr>
            <p:cNvPr id="395" name="Google Shape;395;p35"/>
            <p:cNvSpPr/>
            <p:nvPr/>
          </p:nvSpPr>
          <p:spPr>
            <a:xfrm>
              <a:off x="4270750" y="4143625"/>
              <a:ext cx="301200" cy="294300"/>
            </a:xfrm>
            <a:prstGeom prst="ellipse">
              <a:avLst/>
            </a:prstGeom>
            <a:solidFill>
              <a:srgbClr val="10336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 rot="-8100000">
              <a:off x="4317429" y="4160187"/>
              <a:ext cx="198131" cy="186676"/>
            </a:xfrm>
            <a:prstGeom prst="halfFrame">
              <a:avLst>
                <a:gd fmla="val 17474" name="adj1"/>
                <a:gd fmla="val 17410" name="adj2"/>
              </a:avLst>
            </a:prstGeom>
            <a:solidFill>
              <a:schemeClr val="lt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APPENDIX - All Model Performances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0000"/>
            <a:ext cx="8839200" cy="164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APPENDIX - mDAU and Revenue Assumption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343025" y="1104325"/>
            <a:ext cx="8200500" cy="3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Monetized Daily Active Users (mDAU): 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Twitter defines mDAU as people, organizations, or other accounts who logged in or were otherwise authenticated and accessed Twitter on any given day through twitter.com.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Annual revenue that directly contributed by mDAU: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 Twitter generates revenue from two major sources - advertising services and data licensing. 90% of the revenue is from the sale of advertising services, here we assume mDAU directly contributes to this revenue stream and loss of mDAU will impact this revenue stream proportionally.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Assumptions: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1. A </a:t>
            </a:r>
            <a:r>
              <a:rPr lang="en" sz="1000" u="sng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study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 shows that people with higher educational level (college and above, which is 1/3 of Twitter's users) are less susceptible to fake news, so we assume this 1/3 of people care less about the impact from fake news filter as they are already able to identify fake news themselves. The other 2/3 will be sensitive to fake news filter and will be unhappy about frequent news flagging action, therefore we assume cost of falsely identify fake news (False Positive) will have 2 times impact of unable to identify fake news (False Negative).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2. Assume launching a fake news filter with threshold probability = 0.5 will cause 5% reduction in 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initial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 projection of annual mDAU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3. Assume 1% reduce in precision at threshold probability = 0.5 (increase in False Positive due to flag more news and less content available on Twitter) will result in 0.3% reduction in initial projection of mDAU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4. Assume 1% reduce in recall at threshold probability = 0.5 (increase in False Negative, unable to filter out majority of the fake news) will result in 0.15% reduction in initial projection of mDAU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5. Assume mDAU is directly responsible for 90% of Twitter revenue annually and each mDAU contributes equally to this 90% of revenue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Georgia"/>
                <a:ea typeface="Georgia"/>
                <a:cs typeface="Georgia"/>
                <a:sym typeface="Georgia"/>
              </a:rPr>
              <a:t>6. Assume the Year-on-Year growth rate for both mDAU and revenue is the moving average of previous two years</a:t>
            </a:r>
            <a:endParaRPr b="1" sz="10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1" y="916031"/>
            <a:ext cx="7082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Analytics Lab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Fake news detection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48200" y="3481616"/>
            <a:ext cx="45402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Coeinne, Oriane, Pablo, Juliette</a:t>
            </a:r>
            <a:endParaRPr sz="16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48200" y="3140160"/>
            <a:ext cx="45402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April 27</a:t>
            </a:r>
            <a:r>
              <a:rPr b="1" baseline="30000" lang="en" sz="19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th</a:t>
            </a:r>
            <a:r>
              <a:rPr b="1" lang="en" sz="19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, 2022</a:t>
            </a:r>
            <a:endParaRPr b="1" sz="19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852275"/>
            <a:ext cx="665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545363" y="2943900"/>
            <a:ext cx="6902700" cy="142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Background and Objectives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00" y="3423303"/>
            <a:ext cx="461701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596175" y="1578588"/>
            <a:ext cx="485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Social media has become a popular means for people to consume news. Meanwhile, it also enables the wide dissemination of fake news, which brings significant negative effects to the society.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276575" y="3259350"/>
            <a:ext cx="43617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Our objective is to develop a machine learning model to detect fake news on social media in order to prevent them from reaching broader audiences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3878709" y="2830747"/>
            <a:ext cx="236020" cy="240338"/>
            <a:chOff x="4270750" y="4117475"/>
            <a:chExt cx="301200" cy="320450"/>
          </a:xfrm>
        </p:grpSpPr>
        <p:sp>
          <p:nvSpPr>
            <p:cNvPr id="98" name="Google Shape;98;p17"/>
            <p:cNvSpPr/>
            <p:nvPr/>
          </p:nvSpPr>
          <p:spPr>
            <a:xfrm>
              <a:off x="4270750" y="4143625"/>
              <a:ext cx="301200" cy="294300"/>
            </a:xfrm>
            <a:prstGeom prst="ellipse">
              <a:avLst/>
            </a:prstGeom>
            <a:solidFill>
              <a:srgbClr val="10336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 rot="-8100000">
              <a:off x="4317429" y="4160187"/>
              <a:ext cx="198131" cy="186676"/>
            </a:xfrm>
            <a:prstGeom prst="halfFrame">
              <a:avLst>
                <a:gd fmla="val 17474" name="adj1"/>
                <a:gd fmla="val 17410" name="adj2"/>
              </a:avLst>
            </a:prstGeom>
            <a:solidFill>
              <a:schemeClr val="lt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77" y="1261000"/>
            <a:ext cx="1946024" cy="137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8"/>
          <p:cNvCxnSpPr/>
          <p:nvPr/>
        </p:nvCxnSpPr>
        <p:spPr>
          <a:xfrm>
            <a:off x="537900" y="3155550"/>
            <a:ext cx="72330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/>
          <p:nvPr/>
        </p:nvSpPr>
        <p:spPr>
          <a:xfrm>
            <a:off x="989800" y="1186650"/>
            <a:ext cx="2838000" cy="1737900"/>
          </a:xfrm>
          <a:prstGeom prst="roundRect">
            <a:avLst>
              <a:gd fmla="val 9305" name="adj"/>
            </a:avLst>
          </a:prstGeom>
          <a:solidFill>
            <a:schemeClr val="lt1"/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Available D</a:t>
            </a: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ata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rgbClr val="10336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URL of the article 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0336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Fake news label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0336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Title of the article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0336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Tweet ids related to the article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24,000 articles collected in 2018 from 2 sources - Politifact.com</a:t>
            </a:r>
            <a:r>
              <a:rPr i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Gossip Cop</a:t>
            </a:r>
            <a:r>
              <a:rPr i="1" lang="en" sz="10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879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Source &amp; d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ata pre-processing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972447" y="1856525"/>
            <a:ext cx="4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4388200" y="1186650"/>
            <a:ext cx="2979900" cy="1737900"/>
          </a:xfrm>
          <a:prstGeom prst="roundRect">
            <a:avLst>
              <a:gd fmla="val 9305" name="adj"/>
            </a:avLst>
          </a:prstGeom>
          <a:solidFill>
            <a:schemeClr val="lt1"/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Web scraping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0336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Extraction of news title and body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0336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Gathering of news tweets data (i.e. dates and time of tweets publication, number of retweets, likes, replies and quotes)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19684" y="3045616"/>
            <a:ext cx="236020" cy="240338"/>
            <a:chOff x="4270750" y="4117475"/>
            <a:chExt cx="301200" cy="320450"/>
          </a:xfrm>
        </p:grpSpPr>
        <p:sp>
          <p:nvSpPr>
            <p:cNvPr id="111" name="Google Shape;111;p18"/>
            <p:cNvSpPr/>
            <p:nvPr/>
          </p:nvSpPr>
          <p:spPr>
            <a:xfrm>
              <a:off x="4270750" y="4143625"/>
              <a:ext cx="301200" cy="294300"/>
            </a:xfrm>
            <a:prstGeom prst="ellipse">
              <a:avLst/>
            </a:prstGeom>
            <a:solidFill>
              <a:srgbClr val="10336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 rot="-8100000">
              <a:off x="4317429" y="4160187"/>
              <a:ext cx="198131" cy="186676"/>
            </a:xfrm>
            <a:prstGeom prst="halfFrame">
              <a:avLst>
                <a:gd fmla="val 17474" name="adj1"/>
                <a:gd fmla="val 17410" name="adj2"/>
              </a:avLst>
            </a:prstGeom>
            <a:solidFill>
              <a:schemeClr val="lt2"/>
            </a:solidFill>
            <a:ln cap="flat" cmpd="sng" w="9525">
              <a:solidFill>
                <a:srgbClr val="1033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8"/>
          <p:cNvSpPr txBox="1"/>
          <p:nvPr/>
        </p:nvSpPr>
        <p:spPr>
          <a:xfrm>
            <a:off x="656788" y="3402116"/>
            <a:ext cx="680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Data cleaning &amp; merging </a:t>
            </a:r>
            <a:endParaRPr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089775" y="3865575"/>
            <a:ext cx="6174000" cy="627600"/>
          </a:xfrm>
          <a:prstGeom prst="roundRect">
            <a:avLst>
              <a:gd fmla="val 16667" name="adj"/>
            </a:avLst>
          </a:prstGeom>
          <a:solidFill>
            <a:srgbClr val="F9B517">
              <a:alpha val="39330"/>
            </a:srgbClr>
          </a:solidFill>
          <a:ln cap="flat" cmpd="sng" w="9525">
            <a:solidFill>
              <a:srgbClr val="1033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Goal: combination of Natural Language Processing methods </a:t>
            </a: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to process the title and content of the articles,</a:t>
            </a:r>
            <a:r>
              <a:rPr b="1"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and supervised learning algorithms </a:t>
            </a:r>
            <a:r>
              <a:rPr lang="en" sz="1200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to process the numerical values extracted from the tweets.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852275"/>
            <a:ext cx="665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Data Analysis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368825"/>
            <a:ext cx="73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Word O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ccurrence in News Titles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103875" y="1067500"/>
            <a:ext cx="6455250" cy="36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6359975" y="1398825"/>
            <a:ext cx="251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Diversity of the frequent  words changes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according to the type of information and whether it is real or fake news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359900" y="2957250"/>
            <a:ext cx="251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Fake news tend to include </a:t>
            </a:r>
            <a:r>
              <a:rPr b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celebrities' names </a:t>
            </a: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in their title 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more than that in Real news, in both Gosspics and Political news.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368825"/>
            <a:ext cx="768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News Tweet Posting Day 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lang="en">
                <a:solidFill>
                  <a:srgbClr val="103362"/>
                </a:solidFill>
                <a:latin typeface="Georgia"/>
                <a:ea typeface="Georgia"/>
                <a:cs typeface="Georgia"/>
                <a:sym typeface="Georgia"/>
              </a:rPr>
              <a:t> Time</a:t>
            </a:r>
            <a:endParaRPr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52400" y="1623399"/>
            <a:ext cx="5362473" cy="14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152400" y="3338450"/>
            <a:ext cx="5325327" cy="14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34225" y="1342725"/>
            <a:ext cx="26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Georgia"/>
                <a:ea typeface="Georgia"/>
                <a:cs typeface="Georgia"/>
                <a:sym typeface="Georgia"/>
              </a:rPr>
              <a:t>Politically related REAL news tweets</a:t>
            </a:r>
            <a:endParaRPr b="1" sz="10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34225" y="3080800"/>
            <a:ext cx="300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Politically related FAKE news tweets</a:t>
            </a:r>
            <a:endParaRPr b="1" sz="10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3165950" y="4374825"/>
            <a:ext cx="1764000" cy="43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484625" y="3483525"/>
            <a:ext cx="1706400" cy="18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5514875" y="1803825"/>
            <a:ext cx="33546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fake news tweets, the posting concentrated on Sunday 2pm - 11pm and Monday 12am - 6am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eorgia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his might due to some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third parties systematically and purposefully using fake accounts to disseminate fake news to cause virality in the following week</a:t>
            </a:r>
            <a:endParaRPr b="1" sz="1200">
              <a:solidFill>
                <a:srgbClr val="10336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ng Institu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